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71" r:id="rId1"/>
    <p:sldMasterId id="2147483672" r:id="rId2"/>
  </p:sldMasterIdLst>
  <p:notesMasterIdLst>
    <p:notesMasterId r:id="rId14"/>
  </p:notesMasterIdLst>
  <p:sldIdLst>
    <p:sldId id="256" r:id="rId3"/>
    <p:sldId id="257" r:id="rId4"/>
    <p:sldId id="258" r:id="rId5"/>
    <p:sldId id="259" r:id="rId6"/>
    <p:sldId id="260" r:id="rId7"/>
    <p:sldId id="262" r:id="rId8"/>
    <p:sldId id="263" r:id="rId9"/>
    <p:sldId id="264" r:id="rId10"/>
    <p:sldId id="265" r:id="rId11"/>
    <p:sldId id="266" r:id="rId12"/>
    <p:sldId id="267" r:id="rId13"/>
  </p:sldIdLst>
  <p:sldSz cx="9144000" cy="5143500" type="screen16x9"/>
  <p:notesSz cx="6858000" cy="9144000"/>
  <p:embeddedFontLst>
    <p:embeddedFont>
      <p:font typeface="Arial Black" panose="020B0604020202020204" pitchFamily="34" charset="0"/>
      <p:regular r:id="rId15"/>
      <p:bold r:id="rId16"/>
    </p:embeddedFont>
    <p:embeddedFont>
      <p:font typeface="Calibri" panose="020F0502020204030204" pitchFamily="34" charset="0"/>
      <p:regular r:id="rId17"/>
      <p:bold r:id="rId18"/>
      <p:italic r:id="rId19"/>
      <p:boldItalic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729"/>
  </p:normalViewPr>
  <p:slideViewPr>
    <p:cSldViewPr snapToGrid="0">
      <p:cViewPr varScale="1">
        <p:scale>
          <a:sx n="145" d="100"/>
          <a:sy n="145" d="100"/>
        </p:scale>
        <p:origin x="680" y="1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font" Target="fonts/font4.fntdata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3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font" Target="fonts/font1.fntdata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font" Target="fonts/font5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knowledge.worldbank.org/handle/10986/35998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a4d660ba34_0_17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Sources: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https://openknowledge.worldbank.org/handle/10986/35998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g1a4d660ba34_0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ade076640a_0_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g1ade076640a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1b85423d645_0_7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g1b85423d645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a8c18ef4d8_0_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g1a8c18ef4d8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d357def5ec_2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g1d357def5ec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d357def5ec_2_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g1d357def5ec_2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b85423d645_0_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g1b85423d645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b85423d645_0_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g1b85423d645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b85423d645_0_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g1b85423d645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1b85423d645_0_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g1b85423d645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1b85423d645_0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g1b85423d645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ftr" idx="11"/>
          </p:nvPr>
        </p:nvSpPr>
        <p:spPr>
          <a:xfrm>
            <a:off x="605790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354330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L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subTitle" idx="1"/>
          </p:nvPr>
        </p:nvSpPr>
        <p:spPr>
          <a:xfrm>
            <a:off x="1143000" y="2701529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6"/>
          <p:cNvSpPr txBox="1">
            <a:spLocks noGrp="1"/>
          </p:cNvSpPr>
          <p:nvPr>
            <p:ph type="ftr" idx="11"/>
          </p:nvPr>
        </p:nvSpPr>
        <p:spPr>
          <a:xfrm>
            <a:off x="605790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6"/>
          <p:cNvSpPr txBox="1">
            <a:spLocks noGrp="1"/>
          </p:cNvSpPr>
          <p:nvPr>
            <p:ph type="sldNum" idx="12"/>
          </p:nvPr>
        </p:nvSpPr>
        <p:spPr>
          <a:xfrm>
            <a:off x="354330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>
            <a:spLocks noGrp="1"/>
          </p:cNvSpPr>
          <p:nvPr>
            <p:ph type="title"/>
          </p:nvPr>
        </p:nvSpPr>
        <p:spPr>
          <a:xfrm>
            <a:off x="623888" y="1282303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body" idx="1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8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8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body" idx="2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9"/>
          <p:cNvSpPr txBox="1">
            <a:spLocks noGrp="1"/>
          </p:cNvSpPr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9"/>
          <p:cNvSpPr txBox="1">
            <a:spLocks noGrp="1"/>
          </p:cNvSpPr>
          <p:nvPr>
            <p:ph type="body" idx="1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90" name="Google Shape;90;p19"/>
          <p:cNvSpPr txBox="1">
            <a:spLocks noGrp="1"/>
          </p:cNvSpPr>
          <p:nvPr>
            <p:ph type="body" idx="2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91" name="Google Shape;91;p19"/>
          <p:cNvSpPr txBox="1">
            <a:spLocks noGrp="1"/>
          </p:cNvSpPr>
          <p:nvPr>
            <p:ph type="body" idx="3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92" name="Google Shape;92;p19"/>
          <p:cNvSpPr txBox="1">
            <a:spLocks noGrp="1"/>
          </p:cNvSpPr>
          <p:nvPr>
            <p:ph type="body" idx="4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93" name="Google Shape;93;p1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9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0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2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20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2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2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2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2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22"/>
          <p:cNvSpPr txBox="1">
            <a:spLocks noGrp="1"/>
          </p:cNvSpPr>
          <p:nvPr>
            <p:ph type="body" idx="1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810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619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marL="137160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marL="2286000" lvl="4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marL="2743200" lvl="5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108" name="Google Shape;108;p22"/>
          <p:cNvSpPr txBox="1">
            <a:spLocks noGrp="1"/>
          </p:cNvSpPr>
          <p:nvPr>
            <p:ph type="body" idx="2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09" name="Google Shape;109;p2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3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23"/>
          <p:cNvSpPr>
            <a:spLocks noGrp="1"/>
          </p:cNvSpPr>
          <p:nvPr>
            <p:ph type="pic" idx="2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15" name="Google Shape;115;p23"/>
          <p:cNvSpPr txBox="1">
            <a:spLocks noGrp="1"/>
          </p:cNvSpPr>
          <p:nvPr>
            <p:ph type="body" idx="1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16" name="Google Shape;116;p2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4"/>
          <p:cNvSpPr txBox="1">
            <a:spLocks noGrp="1"/>
          </p:cNvSpPr>
          <p:nvPr>
            <p:ph type="body" idx="1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22" name="Google Shape;122;p2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5"/>
          <p:cNvSpPr txBox="1">
            <a:spLocks noGrp="1"/>
          </p:cNvSpPr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25"/>
          <p:cNvSpPr txBox="1">
            <a:spLocks noGrp="1"/>
          </p:cNvSpPr>
          <p:nvPr>
            <p:ph type="body" idx="1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28" name="Google Shape;128;p2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2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2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6.png"/><Relationship Id="rId4" Type="http://schemas.openxmlformats.org/officeDocument/2006/relationships/hyperlink" Target="https://www.youtube.com/watch?v=n8gfbKVQXz0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7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6"/>
          <p:cNvSpPr/>
          <p:nvPr/>
        </p:nvSpPr>
        <p:spPr>
          <a:xfrm>
            <a:off x="0" y="4623955"/>
            <a:ext cx="9144000" cy="519600"/>
          </a:xfrm>
          <a:prstGeom prst="rect">
            <a:avLst/>
          </a:prstGeom>
          <a:solidFill>
            <a:srgbClr val="98DDBA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6" name="Google Shape;136;p26"/>
          <p:cNvPicPr preferRelativeResize="0"/>
          <p:nvPr/>
        </p:nvPicPr>
        <p:blipFill rotWithShape="1">
          <a:blip r:embed="rId3">
            <a:alphaModFix/>
          </a:blip>
          <a:srcRect l="21313" t="92856" r="55049"/>
          <a:stretch/>
        </p:blipFill>
        <p:spPr>
          <a:xfrm>
            <a:off x="7411575" y="4623955"/>
            <a:ext cx="1732426" cy="523507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6"/>
          <p:cNvSpPr txBox="1">
            <a:spLocks noGrp="1"/>
          </p:cNvSpPr>
          <p:nvPr>
            <p:ph type="sldNum" idx="12"/>
          </p:nvPr>
        </p:nvSpPr>
        <p:spPr>
          <a:xfrm>
            <a:off x="3543300" y="4767263"/>
            <a:ext cx="2057400" cy="2739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  <p:sp>
        <p:nvSpPr>
          <p:cNvPr id="139" name="Google Shape;139;p26"/>
          <p:cNvSpPr txBox="1">
            <a:spLocks noGrp="1"/>
          </p:cNvSpPr>
          <p:nvPr>
            <p:ph type="title"/>
          </p:nvPr>
        </p:nvSpPr>
        <p:spPr>
          <a:xfrm>
            <a:off x="1714225" y="1535675"/>
            <a:ext cx="52902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 Black"/>
              <a:buNone/>
            </a:pPr>
            <a:r>
              <a:rPr lang="en" b="1">
                <a:latin typeface="Arial Black"/>
                <a:ea typeface="Arial Black"/>
                <a:cs typeface="Arial Black"/>
                <a:sym typeface="Arial Black"/>
              </a:rPr>
              <a:t>O Ciclo de Vida dos Plásticos</a:t>
            </a:r>
            <a:endParaRPr sz="2100" b="1">
              <a:latin typeface="Arial Black"/>
              <a:ea typeface="Arial Black"/>
              <a:cs typeface="Arial Black"/>
              <a:sym typeface="Arial Black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6"/>
          <p:cNvSpPr/>
          <p:nvPr/>
        </p:nvSpPr>
        <p:spPr>
          <a:xfrm>
            <a:off x="0" y="4623955"/>
            <a:ext cx="9144000" cy="519600"/>
          </a:xfrm>
          <a:prstGeom prst="rect">
            <a:avLst/>
          </a:prstGeom>
          <a:solidFill>
            <a:srgbClr val="98DDBA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5" name="Google Shape;255;p36"/>
          <p:cNvPicPr preferRelativeResize="0"/>
          <p:nvPr/>
        </p:nvPicPr>
        <p:blipFill rotWithShape="1">
          <a:blip r:embed="rId3">
            <a:alphaModFix/>
          </a:blip>
          <a:srcRect l="21313" t="92856" r="55049"/>
          <a:stretch/>
        </p:blipFill>
        <p:spPr>
          <a:xfrm>
            <a:off x="7411575" y="4623955"/>
            <a:ext cx="1732426" cy="523507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36"/>
          <p:cNvSpPr txBox="1">
            <a:spLocks noGrp="1"/>
          </p:cNvSpPr>
          <p:nvPr>
            <p:ph type="sldNum" idx="12"/>
          </p:nvPr>
        </p:nvSpPr>
        <p:spPr>
          <a:xfrm>
            <a:off x="3543300" y="4767263"/>
            <a:ext cx="2057400" cy="2739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257" name="Google Shape;257;p36"/>
          <p:cNvSpPr txBox="1">
            <a:spLocks noGrp="1"/>
          </p:cNvSpPr>
          <p:nvPr>
            <p:ph type="title"/>
          </p:nvPr>
        </p:nvSpPr>
        <p:spPr>
          <a:xfrm>
            <a:off x="162488" y="86807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54BBB"/>
              </a:buClr>
              <a:buSzPts val="3300"/>
              <a:buFont typeface="Arial Black"/>
              <a:buNone/>
            </a:pPr>
            <a:r>
              <a:rPr lang="en">
                <a:solidFill>
                  <a:srgbClr val="454BBB"/>
                </a:solidFill>
                <a:latin typeface="Arial Black"/>
                <a:ea typeface="Arial Black"/>
                <a:cs typeface="Arial Black"/>
                <a:sym typeface="Arial Black"/>
              </a:rPr>
              <a:t>Estratégias de gerenciamento de resíduos</a:t>
            </a:r>
            <a:endParaRPr>
              <a:solidFill>
                <a:srgbClr val="454BBB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cxnSp>
        <p:nvCxnSpPr>
          <p:cNvPr id="258" name="Google Shape;258;p36"/>
          <p:cNvCxnSpPr/>
          <p:nvPr/>
        </p:nvCxnSpPr>
        <p:spPr>
          <a:xfrm>
            <a:off x="0" y="1080980"/>
            <a:ext cx="8049000" cy="0"/>
          </a:xfrm>
          <a:prstGeom prst="straightConnector1">
            <a:avLst/>
          </a:prstGeom>
          <a:noFill/>
          <a:ln w="38100" cap="rnd" cmpd="sng">
            <a:solidFill>
              <a:srgbClr val="98DDB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59" name="Google Shape;259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233407"/>
            <a:ext cx="8477898" cy="3238148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36"/>
          <p:cNvSpPr txBox="1"/>
          <p:nvPr/>
        </p:nvSpPr>
        <p:spPr>
          <a:xfrm>
            <a:off x="270075" y="1286400"/>
            <a:ext cx="1816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Calibri"/>
                <a:ea typeface="Calibri"/>
                <a:cs typeface="Calibri"/>
                <a:sym typeface="Calibri"/>
              </a:rPr>
              <a:t>Reciclagem Química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1" name="Google Shape;261;p36"/>
          <p:cNvSpPr txBox="1"/>
          <p:nvPr/>
        </p:nvSpPr>
        <p:spPr>
          <a:xfrm>
            <a:off x="2407050" y="1286400"/>
            <a:ext cx="1816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Calibri"/>
                <a:ea typeface="Calibri"/>
                <a:cs typeface="Calibri"/>
                <a:sym typeface="Calibri"/>
              </a:rPr>
              <a:t>Produção de Energia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2" name="Google Shape;262;p36"/>
          <p:cNvSpPr txBox="1"/>
          <p:nvPr/>
        </p:nvSpPr>
        <p:spPr>
          <a:xfrm>
            <a:off x="4544025" y="1210200"/>
            <a:ext cx="1816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Calibri"/>
                <a:ea typeface="Calibri"/>
                <a:cs typeface="Calibri"/>
                <a:sym typeface="Calibri"/>
              </a:rPr>
              <a:t>Recuperação de Combustível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3" name="Google Shape;263;p36"/>
          <p:cNvSpPr txBox="1"/>
          <p:nvPr/>
        </p:nvSpPr>
        <p:spPr>
          <a:xfrm>
            <a:off x="6681000" y="1286400"/>
            <a:ext cx="1816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Calibri"/>
                <a:ea typeface="Calibri"/>
                <a:cs typeface="Calibri"/>
                <a:sym typeface="Calibri"/>
              </a:rPr>
              <a:t>Reciclagem Mecânica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" name="Google Shape;264;p36"/>
          <p:cNvSpPr txBox="1"/>
          <p:nvPr/>
        </p:nvSpPr>
        <p:spPr>
          <a:xfrm>
            <a:off x="162500" y="1686600"/>
            <a:ext cx="19980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Quebrar ligações e recuperar monômeros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Muita gasto de energia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Não escalável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5" name="Google Shape;265;p36"/>
          <p:cNvSpPr txBox="1"/>
          <p:nvPr/>
        </p:nvSpPr>
        <p:spPr>
          <a:xfrm>
            <a:off x="4399600" y="1686600"/>
            <a:ext cx="2068800" cy="16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Quebrar material em cadeias menores (4 a 30 carbonos)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Muitas vezes requer catalisadores caros 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" name="Google Shape;266;p36"/>
          <p:cNvSpPr txBox="1"/>
          <p:nvPr/>
        </p:nvSpPr>
        <p:spPr>
          <a:xfrm>
            <a:off x="2316450" y="1686600"/>
            <a:ext cx="19980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Queimar plásticos para recuperar energia (calor ou eletricidade)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Bom para plástico puro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7" name="Google Shape;267;p36"/>
          <p:cNvSpPr txBox="1"/>
          <p:nvPr/>
        </p:nvSpPr>
        <p:spPr>
          <a:xfrm>
            <a:off x="6590400" y="1686600"/>
            <a:ext cx="19980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Triturar ou derreter os plásticos em novos produtos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Leva à degradação dos polímeros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7"/>
          <p:cNvSpPr/>
          <p:nvPr/>
        </p:nvSpPr>
        <p:spPr>
          <a:xfrm>
            <a:off x="0" y="4623955"/>
            <a:ext cx="9144000" cy="519600"/>
          </a:xfrm>
          <a:prstGeom prst="rect">
            <a:avLst/>
          </a:prstGeom>
          <a:solidFill>
            <a:srgbClr val="98DDBA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3" name="Google Shape;273;p37"/>
          <p:cNvPicPr preferRelativeResize="0"/>
          <p:nvPr/>
        </p:nvPicPr>
        <p:blipFill rotWithShape="1">
          <a:blip r:embed="rId3">
            <a:alphaModFix/>
          </a:blip>
          <a:srcRect l="21313" t="92856" r="55049"/>
          <a:stretch/>
        </p:blipFill>
        <p:spPr>
          <a:xfrm>
            <a:off x="7411575" y="4623955"/>
            <a:ext cx="1732426" cy="523507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37"/>
          <p:cNvSpPr txBox="1">
            <a:spLocks noGrp="1"/>
          </p:cNvSpPr>
          <p:nvPr>
            <p:ph type="sldNum" idx="12"/>
          </p:nvPr>
        </p:nvSpPr>
        <p:spPr>
          <a:xfrm>
            <a:off x="3543300" y="4767263"/>
            <a:ext cx="2057400" cy="2739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275" name="Google Shape;275;p37"/>
          <p:cNvSpPr txBox="1">
            <a:spLocks noGrp="1"/>
          </p:cNvSpPr>
          <p:nvPr>
            <p:ph type="title"/>
          </p:nvPr>
        </p:nvSpPr>
        <p:spPr>
          <a:xfrm>
            <a:off x="162488" y="86807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54BBB"/>
              </a:buClr>
              <a:buSzPts val="3300"/>
              <a:buFont typeface="Arial Black"/>
              <a:buNone/>
            </a:pPr>
            <a:r>
              <a:rPr lang="en">
                <a:solidFill>
                  <a:srgbClr val="454BBB"/>
                </a:solidFill>
                <a:latin typeface="Arial Black"/>
                <a:ea typeface="Arial Black"/>
                <a:cs typeface="Arial Black"/>
                <a:sym typeface="Arial Black"/>
              </a:rPr>
              <a:t>Reciclagem e incineração estão sendo cada vez mais utilizadas</a:t>
            </a:r>
            <a:endParaRPr>
              <a:solidFill>
                <a:srgbClr val="454BBB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cxnSp>
        <p:nvCxnSpPr>
          <p:cNvPr id="276" name="Google Shape;276;p37"/>
          <p:cNvCxnSpPr/>
          <p:nvPr/>
        </p:nvCxnSpPr>
        <p:spPr>
          <a:xfrm>
            <a:off x="0" y="1080980"/>
            <a:ext cx="8049000" cy="0"/>
          </a:xfrm>
          <a:prstGeom prst="straightConnector1">
            <a:avLst/>
          </a:prstGeom>
          <a:noFill/>
          <a:ln w="38100" cap="rnd" cmpd="sng">
            <a:solidFill>
              <a:srgbClr val="98DDBA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77" name="Google Shape;277;p37"/>
          <p:cNvSpPr txBox="1"/>
          <p:nvPr/>
        </p:nvSpPr>
        <p:spPr>
          <a:xfrm>
            <a:off x="0" y="4683650"/>
            <a:ext cx="2752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Geryer, R.  </a:t>
            </a:r>
            <a:r>
              <a:rPr lang="en" sz="1000" i="1">
                <a:latin typeface="Calibri"/>
                <a:ea typeface="Calibri"/>
                <a:cs typeface="Calibri"/>
                <a:sym typeface="Calibri"/>
              </a:rPr>
              <a:t>Plastic Waste and Recycling</a:t>
            </a: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" sz="1000" b="1">
                <a:latin typeface="Calibri"/>
                <a:ea typeface="Calibri"/>
                <a:cs typeface="Calibri"/>
                <a:sym typeface="Calibri"/>
              </a:rPr>
              <a:t>2020</a:t>
            </a: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.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B3AC069-098F-684C-B21B-0AEF4F4BD0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727" y="1166133"/>
            <a:ext cx="5116146" cy="333661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7"/>
          <p:cNvSpPr/>
          <p:nvPr/>
        </p:nvSpPr>
        <p:spPr>
          <a:xfrm>
            <a:off x="0" y="4623955"/>
            <a:ext cx="9144000" cy="519600"/>
          </a:xfrm>
          <a:prstGeom prst="rect">
            <a:avLst/>
          </a:prstGeom>
          <a:solidFill>
            <a:srgbClr val="98DDBA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5" name="Google Shape;145;p27"/>
          <p:cNvPicPr preferRelativeResize="0"/>
          <p:nvPr/>
        </p:nvPicPr>
        <p:blipFill rotWithShape="1">
          <a:blip r:embed="rId3">
            <a:alphaModFix/>
          </a:blip>
          <a:srcRect l="21313" t="92856" r="55049"/>
          <a:stretch/>
        </p:blipFill>
        <p:spPr>
          <a:xfrm>
            <a:off x="7411575" y="4623955"/>
            <a:ext cx="1732426" cy="523507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7"/>
          <p:cNvSpPr txBox="1">
            <a:spLocks noGrp="1"/>
          </p:cNvSpPr>
          <p:nvPr>
            <p:ph type="sldNum" idx="12"/>
          </p:nvPr>
        </p:nvSpPr>
        <p:spPr>
          <a:xfrm>
            <a:off x="3543300" y="4767263"/>
            <a:ext cx="2057400" cy="2739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147" name="Google Shape;147;p27"/>
          <p:cNvSpPr txBox="1">
            <a:spLocks noGrp="1"/>
          </p:cNvSpPr>
          <p:nvPr>
            <p:ph type="title"/>
          </p:nvPr>
        </p:nvSpPr>
        <p:spPr>
          <a:xfrm>
            <a:off x="162500" y="86800"/>
            <a:ext cx="3185100" cy="42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54BBB"/>
              </a:buClr>
              <a:buSzPts val="3300"/>
              <a:buFont typeface="Arial Black"/>
              <a:buNone/>
            </a:pPr>
            <a:r>
              <a:rPr lang="en">
                <a:solidFill>
                  <a:srgbClr val="454BBB"/>
                </a:solidFill>
                <a:latin typeface="Arial Black"/>
                <a:ea typeface="Arial Black"/>
                <a:cs typeface="Arial Black"/>
                <a:sym typeface="Arial Black"/>
              </a:rPr>
              <a:t>O descarte de plásticos é um problema global</a:t>
            </a:r>
            <a:endParaRPr>
              <a:solidFill>
                <a:srgbClr val="454BBB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id="148" name="Google Shape;148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28800" y="208788"/>
            <a:ext cx="5118075" cy="42756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28800" y="74324"/>
            <a:ext cx="5286950" cy="45446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13238" y="131113"/>
            <a:ext cx="5118076" cy="4416768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7"/>
          <p:cNvSpPr txBox="1"/>
          <p:nvPr/>
        </p:nvSpPr>
        <p:spPr>
          <a:xfrm>
            <a:off x="0" y="4683650"/>
            <a:ext cx="2752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Figure: Alexis Hocken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8"/>
          <p:cNvSpPr/>
          <p:nvPr/>
        </p:nvSpPr>
        <p:spPr>
          <a:xfrm>
            <a:off x="0" y="4623955"/>
            <a:ext cx="9144000" cy="519600"/>
          </a:xfrm>
          <a:prstGeom prst="rect">
            <a:avLst/>
          </a:prstGeom>
          <a:solidFill>
            <a:srgbClr val="98DDBA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7" name="Google Shape;157;p28"/>
          <p:cNvPicPr preferRelativeResize="0"/>
          <p:nvPr/>
        </p:nvPicPr>
        <p:blipFill rotWithShape="1">
          <a:blip r:embed="rId3">
            <a:alphaModFix/>
          </a:blip>
          <a:srcRect l="21313" t="92856" r="55049"/>
          <a:stretch/>
        </p:blipFill>
        <p:spPr>
          <a:xfrm>
            <a:off x="7411575" y="4623955"/>
            <a:ext cx="1732426" cy="523507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8"/>
          <p:cNvSpPr txBox="1">
            <a:spLocks noGrp="1"/>
          </p:cNvSpPr>
          <p:nvPr>
            <p:ph type="sldNum" idx="12"/>
          </p:nvPr>
        </p:nvSpPr>
        <p:spPr>
          <a:xfrm>
            <a:off x="3543300" y="4767263"/>
            <a:ext cx="2057400" cy="2739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159" name="Google Shape;159;p28"/>
          <p:cNvSpPr txBox="1">
            <a:spLocks noGrp="1"/>
          </p:cNvSpPr>
          <p:nvPr>
            <p:ph type="title"/>
          </p:nvPr>
        </p:nvSpPr>
        <p:spPr>
          <a:xfrm>
            <a:off x="162488" y="86807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54BBB"/>
              </a:buClr>
              <a:buSzPts val="3300"/>
              <a:buFont typeface="Arial Black"/>
              <a:buNone/>
            </a:pPr>
            <a:r>
              <a:rPr lang="en">
                <a:solidFill>
                  <a:srgbClr val="454BBB"/>
                </a:solidFill>
                <a:latin typeface="Arial Black"/>
                <a:ea typeface="Arial Black"/>
                <a:cs typeface="Arial Black"/>
                <a:sym typeface="Arial Black"/>
              </a:rPr>
              <a:t>Quanto é uma tonelada métrica?</a:t>
            </a:r>
            <a:endParaRPr>
              <a:solidFill>
                <a:srgbClr val="454BBB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cxnSp>
        <p:nvCxnSpPr>
          <p:cNvPr id="160" name="Google Shape;160;p28"/>
          <p:cNvCxnSpPr/>
          <p:nvPr/>
        </p:nvCxnSpPr>
        <p:spPr>
          <a:xfrm>
            <a:off x="0" y="1080980"/>
            <a:ext cx="8049000" cy="0"/>
          </a:xfrm>
          <a:prstGeom prst="straightConnector1">
            <a:avLst/>
          </a:prstGeom>
          <a:noFill/>
          <a:ln w="38100" cap="rnd" cmpd="sng">
            <a:solidFill>
              <a:srgbClr val="98DDBA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65" name="Google Shape;165;p28"/>
          <p:cNvSpPr txBox="1"/>
          <p:nvPr/>
        </p:nvSpPr>
        <p:spPr>
          <a:xfrm>
            <a:off x="48525" y="3056975"/>
            <a:ext cx="1455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132BE25-317A-D943-8408-8CD2C63844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5939" y="1961976"/>
            <a:ext cx="6121400" cy="15367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9"/>
          <p:cNvSpPr/>
          <p:nvPr/>
        </p:nvSpPr>
        <p:spPr>
          <a:xfrm>
            <a:off x="0" y="4623955"/>
            <a:ext cx="9144000" cy="519600"/>
          </a:xfrm>
          <a:prstGeom prst="rect">
            <a:avLst/>
          </a:prstGeom>
          <a:solidFill>
            <a:srgbClr val="98DDBA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1" name="Google Shape;171;p29"/>
          <p:cNvPicPr preferRelativeResize="0"/>
          <p:nvPr/>
        </p:nvPicPr>
        <p:blipFill rotWithShape="1">
          <a:blip r:embed="rId3">
            <a:alphaModFix/>
          </a:blip>
          <a:srcRect l="21313" t="92856" r="55049"/>
          <a:stretch/>
        </p:blipFill>
        <p:spPr>
          <a:xfrm>
            <a:off x="7411575" y="4623955"/>
            <a:ext cx="1732426" cy="523507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9"/>
          <p:cNvSpPr txBox="1">
            <a:spLocks noGrp="1"/>
          </p:cNvSpPr>
          <p:nvPr>
            <p:ph type="sldNum" idx="12"/>
          </p:nvPr>
        </p:nvSpPr>
        <p:spPr>
          <a:xfrm>
            <a:off x="3543300" y="4767263"/>
            <a:ext cx="2057400" cy="2739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cxnSp>
        <p:nvCxnSpPr>
          <p:cNvPr id="173" name="Google Shape;173;p29"/>
          <p:cNvCxnSpPr/>
          <p:nvPr/>
        </p:nvCxnSpPr>
        <p:spPr>
          <a:xfrm>
            <a:off x="0" y="1080980"/>
            <a:ext cx="8049000" cy="0"/>
          </a:xfrm>
          <a:prstGeom prst="straightConnector1">
            <a:avLst/>
          </a:prstGeom>
          <a:noFill/>
          <a:ln w="38100" cap="rnd" cmpd="sng">
            <a:solidFill>
              <a:srgbClr val="98DDBA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78" name="Google Shape;178;p29"/>
          <p:cNvSpPr txBox="1"/>
          <p:nvPr/>
        </p:nvSpPr>
        <p:spPr>
          <a:xfrm>
            <a:off x="-27675" y="3056975"/>
            <a:ext cx="1732500" cy="12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latin typeface="Arial Black"/>
                <a:ea typeface="Arial Black"/>
                <a:cs typeface="Arial Black"/>
                <a:sym typeface="Arial Black"/>
              </a:rPr>
              <a:t>0,05 </a:t>
            </a:r>
            <a:endParaRPr sz="2300">
              <a:latin typeface="Arial Black"/>
              <a:ea typeface="Arial Black"/>
              <a:cs typeface="Arial Black"/>
              <a:sym typeface="Arial Blac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latin typeface="Arial Black"/>
                <a:ea typeface="Arial Black"/>
                <a:cs typeface="Arial Black"/>
                <a:sym typeface="Arial Black"/>
              </a:rPr>
              <a:t>(tonelada métrica)</a:t>
            </a:r>
            <a:endParaRPr sz="2300"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79" name="Google Shape;179;p29"/>
          <p:cNvSpPr txBox="1"/>
          <p:nvPr/>
        </p:nvSpPr>
        <p:spPr>
          <a:xfrm>
            <a:off x="2218725" y="2462425"/>
            <a:ext cx="14556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Arial Black"/>
                <a:ea typeface="Arial Black"/>
                <a:cs typeface="Arial Black"/>
                <a:sym typeface="Arial Black"/>
              </a:rPr>
              <a:t>0,08 </a:t>
            </a:r>
            <a:endParaRPr sz="2400">
              <a:latin typeface="Arial Black"/>
              <a:ea typeface="Arial Black"/>
              <a:cs typeface="Arial Black"/>
              <a:sym typeface="Arial Blac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80" name="Google Shape;180;p29"/>
          <p:cNvSpPr txBox="1"/>
          <p:nvPr/>
        </p:nvSpPr>
        <p:spPr>
          <a:xfrm>
            <a:off x="4388925" y="3241775"/>
            <a:ext cx="1455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Arial Black"/>
                <a:ea typeface="Arial Black"/>
                <a:cs typeface="Arial Black"/>
                <a:sym typeface="Arial Black"/>
              </a:rPr>
              <a:t>1 </a:t>
            </a:r>
            <a:endParaRPr sz="2400"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81" name="Google Shape;181;p29"/>
          <p:cNvSpPr txBox="1"/>
          <p:nvPr/>
        </p:nvSpPr>
        <p:spPr>
          <a:xfrm>
            <a:off x="6933800" y="2206475"/>
            <a:ext cx="1455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Arial Black"/>
                <a:ea typeface="Arial Black"/>
                <a:cs typeface="Arial Black"/>
                <a:sym typeface="Arial Black"/>
              </a:rPr>
              <a:t>140 </a:t>
            </a:r>
            <a:endParaRPr sz="2400"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82" name="Google Shape;182;p29"/>
          <p:cNvSpPr txBox="1">
            <a:spLocks noGrp="1"/>
          </p:cNvSpPr>
          <p:nvPr>
            <p:ph type="title"/>
          </p:nvPr>
        </p:nvSpPr>
        <p:spPr>
          <a:xfrm>
            <a:off x="162488" y="86807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54BBB"/>
              </a:buClr>
              <a:buSzPts val="3300"/>
              <a:buFont typeface="Arial Black"/>
              <a:buNone/>
            </a:pPr>
            <a:r>
              <a:rPr lang="en">
                <a:solidFill>
                  <a:srgbClr val="454BBB"/>
                </a:solidFill>
                <a:latin typeface="Arial Black"/>
                <a:ea typeface="Arial Black"/>
                <a:cs typeface="Arial Black"/>
                <a:sym typeface="Arial Black"/>
              </a:rPr>
              <a:t>Quanto é uma tonelada métrica?</a:t>
            </a:r>
            <a:endParaRPr>
              <a:solidFill>
                <a:srgbClr val="454BBB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168CEDB-221E-9044-863D-061A7E5C64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609" y="1301348"/>
            <a:ext cx="4054231" cy="101776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0"/>
          <p:cNvSpPr/>
          <p:nvPr/>
        </p:nvSpPr>
        <p:spPr>
          <a:xfrm>
            <a:off x="0" y="4623955"/>
            <a:ext cx="9144000" cy="519600"/>
          </a:xfrm>
          <a:prstGeom prst="rect">
            <a:avLst/>
          </a:prstGeom>
          <a:solidFill>
            <a:srgbClr val="98DDBA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8" name="Google Shape;188;p30"/>
          <p:cNvPicPr preferRelativeResize="0"/>
          <p:nvPr/>
        </p:nvPicPr>
        <p:blipFill rotWithShape="1">
          <a:blip r:embed="rId3">
            <a:alphaModFix/>
          </a:blip>
          <a:srcRect l="21313" t="92856" r="55049"/>
          <a:stretch/>
        </p:blipFill>
        <p:spPr>
          <a:xfrm>
            <a:off x="7411575" y="4623955"/>
            <a:ext cx="1732426" cy="523507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30"/>
          <p:cNvSpPr txBox="1">
            <a:spLocks noGrp="1"/>
          </p:cNvSpPr>
          <p:nvPr>
            <p:ph type="sldNum" idx="12"/>
          </p:nvPr>
        </p:nvSpPr>
        <p:spPr>
          <a:xfrm>
            <a:off x="3543300" y="4767263"/>
            <a:ext cx="2057400" cy="2739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190" name="Google Shape;190;p30"/>
          <p:cNvSpPr txBox="1">
            <a:spLocks noGrp="1"/>
          </p:cNvSpPr>
          <p:nvPr>
            <p:ph type="title"/>
          </p:nvPr>
        </p:nvSpPr>
        <p:spPr>
          <a:xfrm>
            <a:off x="162500" y="1086975"/>
            <a:ext cx="2822700" cy="3043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90000"/>
          </a:bodyPr>
          <a:lstStyle/>
          <a:p>
            <a:pPr>
              <a:buClr>
                <a:srgbClr val="454BBB"/>
              </a:buClr>
              <a:buSzPts val="3300"/>
            </a:pPr>
            <a:r>
              <a:rPr lang="en" dirty="0" err="1">
                <a:solidFill>
                  <a:srgbClr val="454BBB"/>
                </a:solidFill>
                <a:latin typeface="Arial Black"/>
                <a:ea typeface="Arial Black"/>
                <a:cs typeface="Arial Black"/>
                <a:sym typeface="Arial Black"/>
              </a:rPr>
              <a:t>Quanto</a:t>
            </a:r>
            <a:r>
              <a:rPr lang="en" dirty="0">
                <a:solidFill>
                  <a:srgbClr val="454BBB"/>
                </a:solidFill>
                <a:latin typeface="Arial Black"/>
                <a:ea typeface="Arial Black"/>
                <a:cs typeface="Arial Black"/>
                <a:sym typeface="Arial Black"/>
              </a:rPr>
              <a:t> </a:t>
            </a:r>
            <a:r>
              <a:rPr lang="en" dirty="0" err="1">
                <a:solidFill>
                  <a:srgbClr val="454BBB"/>
                </a:solidFill>
                <a:latin typeface="Arial Black"/>
                <a:ea typeface="Arial Black"/>
                <a:cs typeface="Arial Black"/>
                <a:sym typeface="Arial Black"/>
              </a:rPr>
              <a:t>é</a:t>
            </a:r>
            <a:r>
              <a:rPr lang="en" dirty="0">
                <a:solidFill>
                  <a:srgbClr val="454BBB"/>
                </a:solidFill>
                <a:latin typeface="Arial Black"/>
                <a:ea typeface="Arial Black"/>
                <a:cs typeface="Arial Black"/>
                <a:sym typeface="Arial Black"/>
              </a:rPr>
              <a:t> </a:t>
            </a:r>
            <a:r>
              <a:rPr lang="en" dirty="0" err="1">
                <a:solidFill>
                  <a:srgbClr val="454BBB"/>
                </a:solidFill>
                <a:latin typeface="Arial Black"/>
                <a:ea typeface="Arial Black"/>
                <a:cs typeface="Arial Black"/>
                <a:sym typeface="Arial Black"/>
              </a:rPr>
              <a:t>uma</a:t>
            </a:r>
            <a:r>
              <a:rPr lang="en" dirty="0">
                <a:solidFill>
                  <a:srgbClr val="454BBB"/>
                </a:solidFill>
                <a:latin typeface="Arial Black"/>
                <a:ea typeface="Arial Black"/>
                <a:cs typeface="Arial Black"/>
                <a:sym typeface="Arial Black"/>
              </a:rPr>
              <a:t> </a:t>
            </a:r>
            <a:r>
              <a:rPr lang="en" dirty="0" err="1">
                <a:solidFill>
                  <a:srgbClr val="454BBB"/>
                </a:solidFill>
                <a:latin typeface="Arial Black"/>
                <a:ea typeface="Arial Black"/>
                <a:cs typeface="Arial Black"/>
                <a:sym typeface="Arial Black"/>
              </a:rPr>
              <a:t>tonelada</a:t>
            </a:r>
            <a:r>
              <a:rPr lang="en" dirty="0">
                <a:solidFill>
                  <a:srgbClr val="454BBB"/>
                </a:solidFill>
                <a:latin typeface="Arial Black"/>
                <a:ea typeface="Arial Black"/>
                <a:cs typeface="Arial Black"/>
                <a:sym typeface="Arial Black"/>
              </a:rPr>
              <a:t> </a:t>
            </a:r>
            <a:r>
              <a:rPr lang="en" dirty="0" err="1">
                <a:solidFill>
                  <a:srgbClr val="454BBB"/>
                </a:solidFill>
                <a:latin typeface="Arial Black"/>
                <a:ea typeface="Arial Black"/>
                <a:cs typeface="Arial Black"/>
                <a:sym typeface="Arial Black"/>
              </a:rPr>
              <a:t>métrica</a:t>
            </a:r>
            <a:r>
              <a:rPr lang="en" dirty="0">
                <a:solidFill>
                  <a:srgbClr val="454BBB"/>
                </a:solidFill>
                <a:latin typeface="Arial Black"/>
                <a:ea typeface="Arial Black"/>
                <a:cs typeface="Arial Black"/>
                <a:sym typeface="Arial Black"/>
              </a:rPr>
              <a:t>?</a:t>
            </a:r>
            <a:br>
              <a:rPr lang="en" dirty="0">
                <a:solidFill>
                  <a:srgbClr val="454BBB"/>
                </a:solidFill>
                <a:latin typeface="Arial Black"/>
                <a:ea typeface="Arial Black"/>
                <a:cs typeface="Arial Black"/>
                <a:sym typeface="Arial Black"/>
              </a:rPr>
            </a:br>
            <a:br>
              <a:rPr lang="en" dirty="0">
                <a:solidFill>
                  <a:srgbClr val="454BBB"/>
                </a:solidFill>
                <a:latin typeface="Arial Black"/>
                <a:ea typeface="Arial Black"/>
                <a:cs typeface="Arial Black"/>
                <a:sym typeface="Arial Black"/>
              </a:rPr>
            </a:br>
            <a:r>
              <a:rPr lang="en-US" sz="1800" u="sng" dirty="0">
                <a:solidFill>
                  <a:schemeClr val="hlink"/>
                </a:solidFill>
                <a:hlinkClick r:id="rId4"/>
              </a:rPr>
              <a:t>https://www.youtube.com/watch?v=n8gfbKVQXz0</a:t>
            </a:r>
            <a:r>
              <a:rPr lang="en-US" sz="1800" dirty="0"/>
              <a:t> (visualization)</a:t>
            </a:r>
            <a:endParaRPr dirty="0">
              <a:solidFill>
                <a:srgbClr val="454BBB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91" name="Google Shape;191;p30"/>
          <p:cNvSpPr txBox="1"/>
          <p:nvPr/>
        </p:nvSpPr>
        <p:spPr>
          <a:xfrm>
            <a:off x="162500" y="301115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30"/>
          <p:cNvSpPr txBox="1">
            <a:spLocks noGrp="1"/>
          </p:cNvSpPr>
          <p:nvPr>
            <p:ph type="title"/>
          </p:nvPr>
        </p:nvSpPr>
        <p:spPr>
          <a:xfrm>
            <a:off x="2709900" y="150975"/>
            <a:ext cx="6246000" cy="9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54BBB"/>
              </a:buClr>
              <a:buSzPct val="100000"/>
              <a:buFont typeface="Arial Black"/>
              <a:buNone/>
            </a:pPr>
            <a:r>
              <a:rPr lang="en">
                <a:solidFill>
                  <a:srgbClr val="454BBB"/>
                </a:solidFill>
                <a:latin typeface="Arial Black"/>
                <a:ea typeface="Arial Black"/>
                <a:cs typeface="Arial Black"/>
                <a:sym typeface="Arial Black"/>
              </a:rPr>
              <a:t>1 tonelada métrica = 1000 kg</a:t>
            </a:r>
            <a:endParaRPr>
              <a:solidFill>
                <a:srgbClr val="454BBB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94" name="Google Shape;194;p30"/>
          <p:cNvSpPr txBox="1"/>
          <p:nvPr/>
        </p:nvSpPr>
        <p:spPr>
          <a:xfrm>
            <a:off x="7147325" y="1135925"/>
            <a:ext cx="17325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Um elefante adulto pode pesar até 5 toneladas métricas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30"/>
          <p:cNvSpPr txBox="1"/>
          <p:nvPr/>
        </p:nvSpPr>
        <p:spPr>
          <a:xfrm>
            <a:off x="7147325" y="1978369"/>
            <a:ext cx="17325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1 milhão de toneladas métricas é 200.000 elefantes.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p30"/>
          <p:cNvSpPr txBox="1"/>
          <p:nvPr/>
        </p:nvSpPr>
        <p:spPr>
          <a:xfrm>
            <a:off x="7147325" y="2820813"/>
            <a:ext cx="17325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Existem cerca de 500.000 elefantes no mundo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Google Shape;197;p30"/>
          <p:cNvSpPr txBox="1">
            <a:spLocks noGrp="1"/>
          </p:cNvSpPr>
          <p:nvPr>
            <p:ph type="title"/>
          </p:nvPr>
        </p:nvSpPr>
        <p:spPr>
          <a:xfrm>
            <a:off x="3416525" y="3657350"/>
            <a:ext cx="5539500" cy="9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54BBB"/>
              </a:buClr>
              <a:buSzPts val="2970"/>
              <a:buFont typeface="Arial Black"/>
              <a:buNone/>
            </a:pPr>
            <a:r>
              <a:rPr lang="en" sz="2270">
                <a:solidFill>
                  <a:srgbClr val="454BBB"/>
                </a:solidFill>
                <a:latin typeface="Arial Black"/>
                <a:ea typeface="Arial Black"/>
                <a:cs typeface="Arial Black"/>
                <a:sym typeface="Arial Black"/>
              </a:rPr>
              <a:t>Os plásticos no mundo pesam 160 vezes mais que todos os elefantes vivos</a:t>
            </a:r>
            <a:endParaRPr sz="2270">
              <a:solidFill>
                <a:srgbClr val="454BBB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3AE2DC3-8130-C84B-A763-0024048242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84975" y="2149843"/>
            <a:ext cx="3562350" cy="63390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2"/>
          <p:cNvSpPr/>
          <p:nvPr/>
        </p:nvSpPr>
        <p:spPr>
          <a:xfrm>
            <a:off x="0" y="4623955"/>
            <a:ext cx="9144000" cy="519600"/>
          </a:xfrm>
          <a:prstGeom prst="rect">
            <a:avLst/>
          </a:prstGeom>
          <a:solidFill>
            <a:srgbClr val="98DDBA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1" name="Google Shape;211;p32"/>
          <p:cNvPicPr preferRelativeResize="0"/>
          <p:nvPr/>
        </p:nvPicPr>
        <p:blipFill rotWithShape="1">
          <a:blip r:embed="rId3">
            <a:alphaModFix/>
          </a:blip>
          <a:srcRect l="21313" t="92856" r="55049"/>
          <a:stretch/>
        </p:blipFill>
        <p:spPr>
          <a:xfrm>
            <a:off x="7411575" y="4623955"/>
            <a:ext cx="1732426" cy="523507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32"/>
          <p:cNvSpPr txBox="1">
            <a:spLocks noGrp="1"/>
          </p:cNvSpPr>
          <p:nvPr>
            <p:ph type="sldNum" idx="12"/>
          </p:nvPr>
        </p:nvSpPr>
        <p:spPr>
          <a:xfrm>
            <a:off x="3543300" y="4767263"/>
            <a:ext cx="2057400" cy="2739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213" name="Google Shape;213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28800" y="208788"/>
            <a:ext cx="5118075" cy="42756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28800" y="74324"/>
            <a:ext cx="5286950" cy="45446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34000" y="86800"/>
            <a:ext cx="5286951" cy="45054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94251" y="74325"/>
            <a:ext cx="5380699" cy="4544624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32"/>
          <p:cNvSpPr txBox="1"/>
          <p:nvPr/>
        </p:nvSpPr>
        <p:spPr>
          <a:xfrm>
            <a:off x="0" y="4683650"/>
            <a:ext cx="2752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Figure: Alexis Hocken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32"/>
          <p:cNvSpPr txBox="1">
            <a:spLocks noGrp="1"/>
          </p:cNvSpPr>
          <p:nvPr>
            <p:ph type="title"/>
          </p:nvPr>
        </p:nvSpPr>
        <p:spPr>
          <a:xfrm>
            <a:off x="162500" y="86800"/>
            <a:ext cx="3185100" cy="42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54BBB"/>
              </a:buClr>
              <a:buSzPts val="3300"/>
              <a:buFont typeface="Arial Black"/>
              <a:buNone/>
            </a:pPr>
            <a:r>
              <a:rPr lang="en">
                <a:solidFill>
                  <a:srgbClr val="454BBB"/>
                </a:solidFill>
                <a:latin typeface="Arial Black"/>
                <a:ea typeface="Arial Black"/>
                <a:cs typeface="Arial Black"/>
                <a:sym typeface="Arial Black"/>
              </a:rPr>
              <a:t>O descarte de plásticos é um problema global</a:t>
            </a:r>
            <a:endParaRPr>
              <a:solidFill>
                <a:srgbClr val="454BBB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3"/>
          <p:cNvSpPr/>
          <p:nvPr/>
        </p:nvSpPr>
        <p:spPr>
          <a:xfrm>
            <a:off x="0" y="4623955"/>
            <a:ext cx="9144000" cy="519600"/>
          </a:xfrm>
          <a:prstGeom prst="rect">
            <a:avLst/>
          </a:prstGeom>
          <a:solidFill>
            <a:srgbClr val="98DDBA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4" name="Google Shape;224;p33"/>
          <p:cNvPicPr preferRelativeResize="0"/>
          <p:nvPr/>
        </p:nvPicPr>
        <p:blipFill rotWithShape="1">
          <a:blip r:embed="rId3">
            <a:alphaModFix/>
          </a:blip>
          <a:srcRect l="21313" t="92856" r="55049"/>
          <a:stretch/>
        </p:blipFill>
        <p:spPr>
          <a:xfrm>
            <a:off x="7411575" y="4623955"/>
            <a:ext cx="1732426" cy="523507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33"/>
          <p:cNvSpPr txBox="1">
            <a:spLocks noGrp="1"/>
          </p:cNvSpPr>
          <p:nvPr>
            <p:ph type="sldNum" idx="12"/>
          </p:nvPr>
        </p:nvSpPr>
        <p:spPr>
          <a:xfrm>
            <a:off x="3543300" y="4767263"/>
            <a:ext cx="2057400" cy="2739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pic>
        <p:nvPicPr>
          <p:cNvPr id="226" name="Google Shape;226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34000" y="86800"/>
            <a:ext cx="5286951" cy="4505402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33"/>
          <p:cNvSpPr txBox="1"/>
          <p:nvPr/>
        </p:nvSpPr>
        <p:spPr>
          <a:xfrm>
            <a:off x="0" y="4683650"/>
            <a:ext cx="2752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Figure: Alexis Hocken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33"/>
          <p:cNvSpPr txBox="1">
            <a:spLocks noGrp="1"/>
          </p:cNvSpPr>
          <p:nvPr>
            <p:ph type="title"/>
          </p:nvPr>
        </p:nvSpPr>
        <p:spPr>
          <a:xfrm>
            <a:off x="162500" y="86800"/>
            <a:ext cx="3185100" cy="42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54BBB"/>
              </a:buClr>
              <a:buSzPts val="3300"/>
              <a:buFont typeface="Arial Black"/>
              <a:buNone/>
            </a:pPr>
            <a:r>
              <a:rPr lang="en">
                <a:solidFill>
                  <a:srgbClr val="454BBB"/>
                </a:solidFill>
                <a:latin typeface="Arial Black"/>
                <a:ea typeface="Arial Black"/>
                <a:cs typeface="Arial Black"/>
                <a:sym typeface="Arial Black"/>
              </a:rPr>
              <a:t>O descarte de plásticos é um problema global</a:t>
            </a:r>
            <a:endParaRPr>
              <a:solidFill>
                <a:srgbClr val="454BBB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4"/>
          <p:cNvSpPr/>
          <p:nvPr/>
        </p:nvSpPr>
        <p:spPr>
          <a:xfrm>
            <a:off x="0" y="4623955"/>
            <a:ext cx="9144000" cy="519600"/>
          </a:xfrm>
          <a:prstGeom prst="rect">
            <a:avLst/>
          </a:prstGeom>
          <a:solidFill>
            <a:srgbClr val="98DDBA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4" name="Google Shape;234;p34"/>
          <p:cNvPicPr preferRelativeResize="0"/>
          <p:nvPr/>
        </p:nvPicPr>
        <p:blipFill rotWithShape="1">
          <a:blip r:embed="rId3">
            <a:alphaModFix/>
          </a:blip>
          <a:srcRect l="21313" t="92856" r="55049"/>
          <a:stretch/>
        </p:blipFill>
        <p:spPr>
          <a:xfrm>
            <a:off x="7411575" y="4623955"/>
            <a:ext cx="1732426" cy="523507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34"/>
          <p:cNvSpPr txBox="1">
            <a:spLocks noGrp="1"/>
          </p:cNvSpPr>
          <p:nvPr>
            <p:ph type="sldNum" idx="12"/>
          </p:nvPr>
        </p:nvSpPr>
        <p:spPr>
          <a:xfrm>
            <a:off x="3543300" y="4767263"/>
            <a:ext cx="2057400" cy="2739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pic>
        <p:nvPicPr>
          <p:cNvPr id="236" name="Google Shape;236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28800" y="208788"/>
            <a:ext cx="5118075" cy="42756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28800" y="74324"/>
            <a:ext cx="5286950" cy="4544633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34"/>
          <p:cNvSpPr txBox="1"/>
          <p:nvPr/>
        </p:nvSpPr>
        <p:spPr>
          <a:xfrm>
            <a:off x="0" y="4683650"/>
            <a:ext cx="2752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Figure: Alexis Hocken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" name="Google Shape;239;p34"/>
          <p:cNvSpPr txBox="1">
            <a:spLocks noGrp="1"/>
          </p:cNvSpPr>
          <p:nvPr>
            <p:ph type="title"/>
          </p:nvPr>
        </p:nvSpPr>
        <p:spPr>
          <a:xfrm>
            <a:off x="162500" y="86800"/>
            <a:ext cx="3185100" cy="42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54BBB"/>
              </a:buClr>
              <a:buSzPts val="3300"/>
              <a:buFont typeface="Arial Black"/>
              <a:buNone/>
            </a:pPr>
            <a:r>
              <a:rPr lang="en">
                <a:solidFill>
                  <a:srgbClr val="454BBB"/>
                </a:solidFill>
                <a:latin typeface="Arial Black"/>
                <a:ea typeface="Arial Black"/>
                <a:cs typeface="Arial Black"/>
                <a:sym typeface="Arial Black"/>
              </a:rPr>
              <a:t>O descarte de plásticos é um problema global</a:t>
            </a:r>
            <a:endParaRPr>
              <a:solidFill>
                <a:srgbClr val="454BBB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5"/>
          <p:cNvSpPr/>
          <p:nvPr/>
        </p:nvSpPr>
        <p:spPr>
          <a:xfrm>
            <a:off x="0" y="4623955"/>
            <a:ext cx="9144000" cy="519600"/>
          </a:xfrm>
          <a:prstGeom prst="rect">
            <a:avLst/>
          </a:prstGeom>
          <a:solidFill>
            <a:srgbClr val="98DDBA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5" name="Google Shape;245;p35"/>
          <p:cNvPicPr preferRelativeResize="0"/>
          <p:nvPr/>
        </p:nvPicPr>
        <p:blipFill rotWithShape="1">
          <a:blip r:embed="rId3">
            <a:alphaModFix/>
          </a:blip>
          <a:srcRect l="21313" t="92856" r="55049"/>
          <a:stretch/>
        </p:blipFill>
        <p:spPr>
          <a:xfrm>
            <a:off x="7411575" y="4623955"/>
            <a:ext cx="1732426" cy="523507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35"/>
          <p:cNvSpPr txBox="1">
            <a:spLocks noGrp="1"/>
          </p:cNvSpPr>
          <p:nvPr>
            <p:ph type="sldNum" idx="12"/>
          </p:nvPr>
        </p:nvSpPr>
        <p:spPr>
          <a:xfrm>
            <a:off x="3543300" y="4767263"/>
            <a:ext cx="2057400" cy="2739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pic>
        <p:nvPicPr>
          <p:cNvPr id="247" name="Google Shape;247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28800" y="208788"/>
            <a:ext cx="5118075" cy="4275687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35"/>
          <p:cNvSpPr txBox="1"/>
          <p:nvPr/>
        </p:nvSpPr>
        <p:spPr>
          <a:xfrm>
            <a:off x="0" y="4683650"/>
            <a:ext cx="2752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Figure: Alexis Hocken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" name="Google Shape;249;p35"/>
          <p:cNvSpPr txBox="1">
            <a:spLocks noGrp="1"/>
          </p:cNvSpPr>
          <p:nvPr>
            <p:ph type="title"/>
          </p:nvPr>
        </p:nvSpPr>
        <p:spPr>
          <a:xfrm>
            <a:off x="162500" y="86800"/>
            <a:ext cx="3185100" cy="42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54BBB"/>
              </a:buClr>
              <a:buSzPts val="3300"/>
              <a:buFont typeface="Arial Black"/>
              <a:buNone/>
            </a:pPr>
            <a:r>
              <a:rPr lang="en">
                <a:solidFill>
                  <a:srgbClr val="454BBB"/>
                </a:solidFill>
                <a:latin typeface="Arial Black"/>
                <a:ea typeface="Arial Black"/>
                <a:cs typeface="Arial Black"/>
                <a:sym typeface="Arial Black"/>
              </a:rPr>
              <a:t>O descarte de plásticos é um problema global</a:t>
            </a:r>
            <a:endParaRPr>
              <a:solidFill>
                <a:srgbClr val="454BBB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249</Words>
  <Application>Microsoft Macintosh PowerPoint</Application>
  <PresentationFormat>On-screen Show (16:9)</PresentationFormat>
  <Paragraphs>52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Calibri</vt:lpstr>
      <vt:lpstr>Arial Black</vt:lpstr>
      <vt:lpstr>Arial</vt:lpstr>
      <vt:lpstr>Simple Light</vt:lpstr>
      <vt:lpstr>Office Theme</vt:lpstr>
      <vt:lpstr>O Ciclo de Vida dos Plásticos</vt:lpstr>
      <vt:lpstr>O descarte de plásticos é um problema global</vt:lpstr>
      <vt:lpstr>Quanto é uma tonelada métrica?</vt:lpstr>
      <vt:lpstr>Quanto é uma tonelada métrica?</vt:lpstr>
      <vt:lpstr>Quanto é uma tonelada métrica?  https://www.youtube.com/watch?v=n8gfbKVQXz0 (visualization)</vt:lpstr>
      <vt:lpstr>O descarte de plásticos é um problema global</vt:lpstr>
      <vt:lpstr>O descarte de plásticos é um problema global</vt:lpstr>
      <vt:lpstr>O descarte de plásticos é um problema global</vt:lpstr>
      <vt:lpstr>O descarte de plásticos é um problema global</vt:lpstr>
      <vt:lpstr>Estratégias de gerenciamento de resíduos</vt:lpstr>
      <vt:lpstr>Reciclagem e incineração estão sendo cada vez mais utilizadas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 Ciclo de Vida dos Plásticos</dc:title>
  <cp:lastModifiedBy>Haley Beech</cp:lastModifiedBy>
  <cp:revision>1</cp:revision>
  <dcterms:modified xsi:type="dcterms:W3CDTF">2024-09-19T21:56:03Z</dcterms:modified>
</cp:coreProperties>
</file>